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2" r:id="rId3"/>
    <p:sldId id="312" r:id="rId4"/>
    <p:sldId id="311" r:id="rId5"/>
    <p:sldId id="341" r:id="rId6"/>
    <p:sldId id="350" r:id="rId7"/>
    <p:sldId id="351" r:id="rId8"/>
    <p:sldId id="352" r:id="rId9"/>
    <p:sldId id="353" r:id="rId10"/>
    <p:sldId id="354" r:id="rId11"/>
    <p:sldId id="343" r:id="rId12"/>
    <p:sldId id="338" r:id="rId13"/>
    <p:sldId id="344" r:id="rId14"/>
    <p:sldId id="355" r:id="rId15"/>
    <p:sldId id="339" r:id="rId16"/>
    <p:sldId id="347" r:id="rId17"/>
    <p:sldId id="348" r:id="rId18"/>
    <p:sldId id="340" r:id="rId19"/>
    <p:sldId id="349" r:id="rId20"/>
    <p:sldId id="260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312"/>
            <p14:sldId id="311"/>
            <p14:sldId id="341"/>
            <p14:sldId id="350"/>
            <p14:sldId id="351"/>
            <p14:sldId id="352"/>
            <p14:sldId id="353"/>
            <p14:sldId id="354"/>
            <p14:sldId id="343"/>
            <p14:sldId id="338"/>
            <p14:sldId id="344"/>
            <p14:sldId id="355"/>
            <p14:sldId id="339"/>
            <p14:sldId id="347"/>
            <p14:sldId id="348"/>
            <p14:sldId id="340"/>
            <p14:sldId id="349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8"/>
    <a:srgbClr val="F0F0FF"/>
    <a:srgbClr val="343434"/>
    <a:srgbClr val="E8E8E8"/>
    <a:srgbClr val="555555"/>
    <a:srgbClr val="333333"/>
    <a:srgbClr val="C8161E"/>
    <a:srgbClr val="CC151E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6" autoAdjust="0"/>
    <p:restoredTop sz="94289" autoAdjust="0"/>
  </p:normalViewPr>
  <p:slideViewPr>
    <p:cSldViewPr snapToGrid="0" showGuides="1">
      <p:cViewPr varScale="1">
        <p:scale>
          <a:sx n="68" d="100"/>
          <a:sy n="68" d="100"/>
        </p:scale>
        <p:origin x="296" y="6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b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pPr/>
              <a:t>2020年4月17日</a:t>
            </a:fld>
            <a:endParaRPr lang="zh-CN" altLang="en-US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第三组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岳挺   丁子琰  陈杰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需求功能矩阵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53932E37-BEA6-4E72-BEB2-010F2C0FBD65}"/>
              </a:ext>
            </a:extLst>
          </p:cNvPr>
          <p:cNvSpPr txBox="1">
            <a:spLocks/>
          </p:cNvSpPr>
          <p:nvPr/>
        </p:nvSpPr>
        <p:spPr>
          <a:xfrm>
            <a:off x="368719" y="5249972"/>
            <a:ext cx="10528666" cy="4163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2F9128-AA8C-4F0A-AD1E-ABD46F7B5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145"/>
            <a:ext cx="12192000" cy="41321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666AAE0-8C08-4AFF-8A39-BD4307A1B35B}"/>
              </a:ext>
            </a:extLst>
          </p:cNvPr>
          <p:cNvSpPr txBox="1"/>
          <p:nvPr/>
        </p:nvSpPr>
        <p:spPr>
          <a:xfrm>
            <a:off x="2890641" y="4842851"/>
            <a:ext cx="6410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11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：需求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功能矩阵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C10926F0-9FF4-4688-A814-497AED872A57}"/>
              </a:ext>
            </a:extLst>
          </p:cNvPr>
          <p:cNvSpPr txBox="1">
            <a:spLocks/>
          </p:cNvSpPr>
          <p:nvPr/>
        </p:nvSpPr>
        <p:spPr>
          <a:xfrm>
            <a:off x="660177" y="5168641"/>
            <a:ext cx="11163104" cy="3805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根据问卷数据确定了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个需求各自的权重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根据直接、间接关系给出了功能和需求的相关性并计算其优先级</a:t>
            </a:r>
          </a:p>
        </p:txBody>
      </p:sp>
    </p:spTree>
    <p:extLst>
      <p:ext uri="{BB962C8B-B14F-4D97-AF65-F5344CB8AC3E}">
        <p14:creationId xmlns:p14="http://schemas.microsoft.com/office/powerpoint/2010/main" val="394054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“泛作业”平台的目标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F193D-2FBC-4A7B-B66A-60123D14F7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792" y="1374445"/>
            <a:ext cx="11550977" cy="39422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Specific:  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具体目标已经体现在可交付成果中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Measurable:  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利用甘特图追踪和评估目标成果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Attainable: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目标已经经过讨论，确定可以达成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Relevant: 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本项目立足于交大学生的真实需求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Time-bound:</a:t>
            </a:r>
            <a:r>
              <a:rPr lang="zh-CN" altLang="en-US" sz="2400" b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利用甘特图和几次汇报的时间节点进行管理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4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61"/>
    </mc:Choice>
    <mc:Fallback xmlns="">
      <p:transition spd="slow" advTm="532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项目思路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“泛作业”平台项目的开展思路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319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“泛作业”平台开发流程图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E0104-0F46-4061-9906-920E13751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3524"/>
          <a:stretch/>
        </p:blipFill>
        <p:spPr>
          <a:xfrm>
            <a:off x="1902103" y="736413"/>
            <a:ext cx="8029575" cy="56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WBS</a:t>
            </a:r>
            <a:endParaRPr lang="zh-CN" altLang="en-US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026746-E67C-4B17-9E27-00FB63A7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8651" r="8820" b="4647"/>
          <a:stretch/>
        </p:blipFill>
        <p:spPr>
          <a:xfrm>
            <a:off x="1005525" y="717560"/>
            <a:ext cx="9891861" cy="54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项目开展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责任分配矩阵、甘特图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69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责任分配矩阵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49" y="860457"/>
            <a:ext cx="8214903" cy="528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甘特图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0" y="1968759"/>
            <a:ext cx="11253697" cy="26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可交付成果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“泛作业”平台的可交付成果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72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可交付成果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F193D-2FBC-4A7B-B66A-60123D14F7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103" y="3458612"/>
            <a:ext cx="9205786" cy="2462752"/>
          </a:xfrm>
        </p:spPr>
        <p:txBody>
          <a:bodyPr/>
          <a:lstStyle/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第一阶段：需求调研、总体规划和初期报告</a:t>
            </a: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第二阶段：风险评估和可行性分析</a:t>
            </a: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第三阶段：平台的搭建方法，原型或者小程序试制</a:t>
            </a: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第四阶段：平台使用说明书、原型图或者小程序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    </a:t>
            </a:r>
            <a:endParaRPr lang="en-US" altLang="zh-CN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   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109F89FC-3A90-4EA2-8C4C-E1D2F4C4BAF4}"/>
              </a:ext>
            </a:extLst>
          </p:cNvPr>
          <p:cNvSpPr txBox="1">
            <a:spLocks/>
          </p:cNvSpPr>
          <p:nvPr/>
        </p:nvSpPr>
        <p:spPr>
          <a:xfrm>
            <a:off x="6095999" y="800131"/>
            <a:ext cx="5905244" cy="5091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3" y="770519"/>
            <a:ext cx="10385189" cy="24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9B86C07-02AB-4216-AC64-CA6B360CDA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r="18796"/>
          <a:stretch>
            <a:fillRect/>
          </a:stretch>
        </p:blipFill>
        <p:spPr>
          <a:xfrm>
            <a:off x="5749548" y="0"/>
            <a:ext cx="6442452" cy="6867427"/>
          </a:xfr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207691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项目背景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273679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+mj-lt"/>
                  <a:ea typeface="Adobe 宋体 Std L" panose="02020300000000000000" pitchFamily="18" charset="-122"/>
                </a:rPr>
                <a:t>1</a:t>
              </a:r>
              <a:endParaRPr lang="zh-CN" altLang="en-US" sz="3200" b="1" dirty="0">
                <a:latin typeface="+mj-lt"/>
                <a:ea typeface="Adobe 宋体 Std L" panose="02020300000000000000" pitchFamily="18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2321314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3401314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232131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项目思路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340131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项目开展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C072D5-020D-4A7C-9D43-B7CD70E61509}"/>
              </a:ext>
            </a:extLst>
          </p:cNvPr>
          <p:cNvGrpSpPr/>
          <p:nvPr/>
        </p:nvGrpSpPr>
        <p:grpSpPr>
          <a:xfrm>
            <a:off x="5342413" y="4375363"/>
            <a:ext cx="720000" cy="720000"/>
            <a:chOff x="5412150" y="4420600"/>
            <a:chExt cx="720000" cy="72000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E6585F8-8165-4E62-A0BA-E4596C84893A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304971C-68AC-4331-ADAA-F1ECA4031F85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AFAD590-548A-4C2E-AAE7-96318B42FCE2}"/>
              </a:ext>
            </a:extLst>
          </p:cNvPr>
          <p:cNvSpPr/>
          <p:nvPr/>
        </p:nvSpPr>
        <p:spPr>
          <a:xfrm>
            <a:off x="6275750" y="437536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可交付成果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4ADC556-73B9-4DD4-B9B2-713ACF6E0A8B}"/>
              </a:ext>
            </a:extLst>
          </p:cNvPr>
          <p:cNvGrpSpPr/>
          <p:nvPr/>
        </p:nvGrpSpPr>
        <p:grpSpPr>
          <a:xfrm>
            <a:off x="296806" y="2454734"/>
            <a:ext cx="4273361" cy="1518951"/>
            <a:chOff x="1048225" y="3047028"/>
            <a:chExt cx="2862842" cy="318108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E6DFB48-6A3E-4130-8209-BA875BB4B933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B8C82BE-6B92-448F-AE62-CA1634944295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F71C1C3-2021-4585-9CA3-0BFD1D37F6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9" y="2599175"/>
            <a:ext cx="1102543" cy="11029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DEC7C4-903B-4D0A-9ECA-25F9C0E40A8B}"/>
              </a:ext>
            </a:extLst>
          </p:cNvPr>
          <p:cNvSpPr txBox="1"/>
          <p:nvPr/>
        </p:nvSpPr>
        <p:spPr>
          <a:xfrm>
            <a:off x="1840659" y="2655222"/>
            <a:ext cx="2078496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CN" altLang="en-US" sz="6000" b="1" kern="2000" spc="1000" dirty="0">
                <a:solidFill>
                  <a:srgbClr val="C8161E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项目背景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分析“泛作业”平台产生的背景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在此基础上进行详细的需求分析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29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“泛作业”的定义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F193D-2FBC-4A7B-B66A-60123D14F7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1157628"/>
            <a:ext cx="11568144" cy="1255634"/>
          </a:xfrm>
        </p:spPr>
        <p:txBody>
          <a:bodyPr/>
          <a:lstStyle/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“泛作业”指的是项目设计报告、调查报告、选修课大作业等与平常作业形式不同的课程任务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5A81A6-6C42-47F0-BAB7-DEB89EBE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4199" r="16226" b="9796"/>
          <a:stretch/>
        </p:blipFill>
        <p:spPr>
          <a:xfrm>
            <a:off x="4843617" y="2151552"/>
            <a:ext cx="2432116" cy="3591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99CAE4-039A-4284-920D-504ABD64C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r="11826"/>
          <a:stretch/>
        </p:blipFill>
        <p:spPr>
          <a:xfrm>
            <a:off x="1530206" y="2151552"/>
            <a:ext cx="2432116" cy="3591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251F0A-FC30-42D2-AA99-E02B32594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8" y="2151552"/>
            <a:ext cx="2432116" cy="3607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25E161A-007C-411F-B0B6-9CC69F02589F}"/>
              </a:ext>
            </a:extLst>
          </p:cNvPr>
          <p:cNvSpPr txBox="1"/>
          <p:nvPr/>
        </p:nvSpPr>
        <p:spPr>
          <a:xfrm>
            <a:off x="1668544" y="5825765"/>
            <a:ext cx="21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：思修调查报告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8025F-4B36-4F0F-A580-9B0C87257A2F}"/>
              </a:ext>
            </a:extLst>
          </p:cNvPr>
          <p:cNvSpPr txBox="1"/>
          <p:nvPr/>
        </p:nvSpPr>
        <p:spPr>
          <a:xfrm>
            <a:off x="4966166" y="5825765"/>
            <a:ext cx="218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：设计与制造课程设计报告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392366-68B6-4BFD-9B6F-CABE63AD425A}"/>
              </a:ext>
            </a:extLst>
          </p:cNvPr>
          <p:cNvSpPr txBox="1"/>
          <p:nvPr/>
        </p:nvSpPr>
        <p:spPr>
          <a:xfrm>
            <a:off x="8263788" y="5825765"/>
            <a:ext cx="21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3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：建筑学系作业展</a:t>
            </a:r>
          </a:p>
        </p:txBody>
      </p:sp>
    </p:spTree>
    <p:extLst>
      <p:ext uri="{BB962C8B-B14F-4D97-AF65-F5344CB8AC3E}">
        <p14:creationId xmlns:p14="http://schemas.microsoft.com/office/powerpoint/2010/main" val="356012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问卷结果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B37DFF-8BE4-435E-A506-3E148584C3F4}"/>
              </a:ext>
            </a:extLst>
          </p:cNvPr>
          <p:cNvGrpSpPr/>
          <p:nvPr/>
        </p:nvGrpSpPr>
        <p:grpSpPr>
          <a:xfrm>
            <a:off x="0" y="719205"/>
            <a:ext cx="7143750" cy="5715000"/>
            <a:chOff x="2524125" y="804046"/>
            <a:chExt cx="7143750" cy="5715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33308A6-9495-4726-BCBB-4901FBD9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125" y="3661546"/>
              <a:ext cx="7143750" cy="28575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29E7542-050B-4EF2-AA56-2011D51B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125" y="804046"/>
              <a:ext cx="7143750" cy="2857500"/>
            </a:xfrm>
            <a:prstGeom prst="rect">
              <a:avLst/>
            </a:prstGeom>
          </p:spPr>
        </p:pic>
      </p:grp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8B91DA3B-B540-4D9D-8135-CEF0C58AAC1B}"/>
              </a:ext>
            </a:extLst>
          </p:cNvPr>
          <p:cNvSpPr txBox="1">
            <a:spLocks/>
          </p:cNvSpPr>
          <p:nvPr/>
        </p:nvSpPr>
        <p:spPr>
          <a:xfrm>
            <a:off x="7143750" y="888888"/>
            <a:ext cx="4762304" cy="3805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共收到问卷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78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份，其中有效问卷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76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份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收集了被调查者的年级、专业以及常做的泛作业类型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不同年级、不同专业常做的泛作业类型不同，总体上讲论文占主导地位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zh-CN" altLang="en-US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33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8C9AF5-AC61-4FF5-BD0A-367298232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57" y="758279"/>
            <a:ext cx="5715000" cy="28575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问卷结果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B20AD-CACD-4C4E-8CAA-16EAAD3E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7" y="758279"/>
            <a:ext cx="5715000" cy="2857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CA0783-FDCA-4A0F-93B0-D983113C8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520553"/>
            <a:ext cx="5715000" cy="2857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FA36FE-A111-48C1-9E03-4DDA68B284F4}"/>
              </a:ext>
            </a:extLst>
          </p:cNvPr>
          <p:cNvSpPr txBox="1"/>
          <p:nvPr/>
        </p:nvSpPr>
        <p:spPr>
          <a:xfrm>
            <a:off x="7870686" y="3412863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5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：作业中存在的需求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B6A5EF-A9BB-48DE-9FF8-284EBC32FC1F}"/>
              </a:ext>
            </a:extLst>
          </p:cNvPr>
          <p:cNvSpPr txBox="1"/>
          <p:nvPr/>
        </p:nvSpPr>
        <p:spPr>
          <a:xfrm>
            <a:off x="1947375" y="3398411"/>
            <a:ext cx="2506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4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：作业前存在的需求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A4D4ED-4931-45EE-A7C2-C9415B23AA80}"/>
              </a:ext>
            </a:extLst>
          </p:cNvPr>
          <p:cNvSpPr txBox="1"/>
          <p:nvPr/>
        </p:nvSpPr>
        <p:spPr>
          <a:xfrm>
            <a:off x="4616189" y="6163011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：作业后存在的需求</a:t>
            </a:r>
          </a:p>
        </p:txBody>
      </p:sp>
    </p:spTree>
    <p:extLst>
      <p:ext uri="{BB962C8B-B14F-4D97-AF65-F5344CB8AC3E}">
        <p14:creationId xmlns:p14="http://schemas.microsoft.com/office/powerpoint/2010/main" val="207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问卷结果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B6A5EF-A9BB-48DE-9FF8-284EBC32FC1F}"/>
              </a:ext>
            </a:extLst>
          </p:cNvPr>
          <p:cNvSpPr txBox="1"/>
          <p:nvPr/>
        </p:nvSpPr>
        <p:spPr>
          <a:xfrm>
            <a:off x="2072745" y="3582140"/>
            <a:ext cx="299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：年级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泛平台意愿交叉图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A4D4ED-4931-45EE-A7C2-C9415B23AA80}"/>
              </a:ext>
            </a:extLst>
          </p:cNvPr>
          <p:cNvSpPr txBox="1"/>
          <p:nvPr/>
        </p:nvSpPr>
        <p:spPr>
          <a:xfrm>
            <a:off x="4616189" y="6163011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：作业后存在的需求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9C18F3-859A-4A5C-B91C-0FAB86820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188"/>
            <a:ext cx="7143750" cy="2857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C73285-EDF2-4C4D-B0BA-0FB6A574E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648"/>
            <a:ext cx="7143750" cy="2857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FA36FE-A111-48C1-9E03-4DDA68B284F4}"/>
              </a:ext>
            </a:extLst>
          </p:cNvPr>
          <p:cNvSpPr txBox="1"/>
          <p:nvPr/>
        </p:nvSpPr>
        <p:spPr>
          <a:xfrm>
            <a:off x="2072745" y="6577886"/>
            <a:ext cx="331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8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：年级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希望获得的奖励交叉图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53932E37-BEA6-4E72-BEB2-010F2C0FBD65}"/>
              </a:ext>
            </a:extLst>
          </p:cNvPr>
          <p:cNvSpPr txBox="1">
            <a:spLocks/>
          </p:cNvSpPr>
          <p:nvPr/>
        </p:nvSpPr>
        <p:spPr>
          <a:xfrm>
            <a:off x="7143750" y="888888"/>
            <a:ext cx="4762304" cy="3805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大部分同学都希望有这样一个平台，且越低年级的同学意愿越强烈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素拓奖励对于大多数同学很有吸引力</a:t>
            </a:r>
          </a:p>
        </p:txBody>
      </p:sp>
    </p:spTree>
    <p:extLst>
      <p:ext uri="{BB962C8B-B14F-4D97-AF65-F5344CB8AC3E}">
        <p14:creationId xmlns:p14="http://schemas.microsoft.com/office/powerpoint/2010/main" val="111127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结果处理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B6A5EF-A9BB-48DE-9FF8-284EBC32FC1F}"/>
              </a:ext>
            </a:extLst>
          </p:cNvPr>
          <p:cNvSpPr txBox="1"/>
          <p:nvPr/>
        </p:nvSpPr>
        <p:spPr>
          <a:xfrm>
            <a:off x="2072745" y="3582140"/>
            <a:ext cx="299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：年级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泛平台意愿交叉图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53932E37-BEA6-4E72-BEB2-010F2C0FBD65}"/>
              </a:ext>
            </a:extLst>
          </p:cNvPr>
          <p:cNvSpPr txBox="1">
            <a:spLocks/>
          </p:cNvSpPr>
          <p:nvPr/>
        </p:nvSpPr>
        <p:spPr>
          <a:xfrm>
            <a:off x="7143750" y="888888"/>
            <a:ext cx="4762304" cy="4163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收集了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15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个需求的强烈程度，数量太多且存在相关关系，故使用主成分分析法辅助抽取一些主要成分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抽取得到两个主要成分，分别和作业中、作业后的需求有较强关系。最终选出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个需求进行分析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3183152-ED6C-4717-8D86-9C072E327BD2}"/>
              </a:ext>
            </a:extLst>
          </p:cNvPr>
          <p:cNvGrpSpPr/>
          <p:nvPr/>
        </p:nvGrpSpPr>
        <p:grpSpPr>
          <a:xfrm>
            <a:off x="486896" y="786269"/>
            <a:ext cx="6656854" cy="4017430"/>
            <a:chOff x="0" y="754144"/>
            <a:chExt cx="6656854" cy="401743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FA4D4ED-4931-45EE-A7C2-C9415B23AA80}"/>
                </a:ext>
              </a:extLst>
            </p:cNvPr>
            <p:cNvSpPr txBox="1"/>
            <p:nvPr/>
          </p:nvSpPr>
          <p:spPr>
            <a:xfrm>
              <a:off x="4843963" y="4186799"/>
              <a:ext cx="18128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图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9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：各需求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的成分矩阵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D9481B-C49D-4565-B650-ACA08C8A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54144"/>
              <a:ext cx="5071005" cy="401743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A36FE-A111-48C1-9E03-4DDA68B284F4}"/>
              </a:ext>
            </a:extLst>
          </p:cNvPr>
          <p:cNvSpPr txBox="1"/>
          <p:nvPr/>
        </p:nvSpPr>
        <p:spPr>
          <a:xfrm>
            <a:off x="5502664" y="5867806"/>
            <a:ext cx="1671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10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：各需求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之间的相关关系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4AF87F-D8B2-4A57-A951-4D66670B1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63" y="4730561"/>
            <a:ext cx="3924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用户画像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E8C03E-7708-4E72-9F6B-E07EA7D78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2"/>
          <a:stretch/>
        </p:blipFill>
        <p:spPr>
          <a:xfrm>
            <a:off x="669204" y="783787"/>
            <a:ext cx="4936294" cy="2746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66C1A5-668F-4BAB-9E47-06EEA2B55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" b="315"/>
          <a:stretch/>
        </p:blipFill>
        <p:spPr>
          <a:xfrm>
            <a:off x="5835192" y="781402"/>
            <a:ext cx="4912183" cy="27462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38C73B-DEAB-4A97-90D5-02848AD17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606" r="1"/>
          <a:stretch/>
        </p:blipFill>
        <p:spPr>
          <a:xfrm>
            <a:off x="5857874" y="3642454"/>
            <a:ext cx="4965367" cy="27549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80E066-84DB-4C2D-AF0E-7C73C9CC5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1" r="320" b="920"/>
          <a:stretch/>
        </p:blipFill>
        <p:spPr>
          <a:xfrm>
            <a:off x="698500" y="3625642"/>
            <a:ext cx="4902200" cy="2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29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501</Words>
  <Application>Microsoft Office PowerPoint</Application>
  <PresentationFormat>宽屏</PresentationFormat>
  <Paragraphs>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Adobe 宋体 Std L</vt:lpstr>
      <vt:lpstr>等线</vt:lpstr>
      <vt:lpstr>Arial</vt:lpstr>
      <vt:lpstr>Office 主题​​</vt:lpstr>
      <vt:lpstr>“泛作业”平台</vt:lpstr>
      <vt:lpstr>PowerPoint 演示文稿</vt:lpstr>
      <vt:lpstr>项目背景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项目思路</vt:lpstr>
      <vt:lpstr>PowerPoint 演示文稿</vt:lpstr>
      <vt:lpstr>PowerPoint 演示文稿</vt:lpstr>
      <vt:lpstr>项目开展</vt:lpstr>
      <vt:lpstr>PowerPoint 演示文稿</vt:lpstr>
      <vt:lpstr>PowerPoint 演示文稿</vt:lpstr>
      <vt:lpstr>可交付成果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yue ting</cp:lastModifiedBy>
  <cp:revision>215</cp:revision>
  <dcterms:created xsi:type="dcterms:W3CDTF">2019-01-23T14:14:04Z</dcterms:created>
  <dcterms:modified xsi:type="dcterms:W3CDTF">2020-04-17T05:15:49Z</dcterms:modified>
</cp:coreProperties>
</file>